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79" r:id="rId2"/>
    <p:sldId id="261" r:id="rId3"/>
    <p:sldId id="262" r:id="rId4"/>
    <p:sldId id="265" r:id="rId5"/>
    <p:sldId id="280" r:id="rId6"/>
    <p:sldId id="306" r:id="rId7"/>
    <p:sldId id="307" r:id="rId8"/>
    <p:sldId id="286" r:id="rId9"/>
    <p:sldId id="296" r:id="rId10"/>
    <p:sldId id="257" r:id="rId11"/>
    <p:sldId id="308" r:id="rId12"/>
    <p:sldId id="302" r:id="rId13"/>
    <p:sldId id="300" r:id="rId14"/>
    <p:sldId id="305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0628" autoAdjust="0"/>
    <p:restoredTop sz="94600"/>
  </p:normalViewPr>
  <p:slideViewPr>
    <p:cSldViewPr>
      <p:cViewPr>
        <p:scale>
          <a:sx n="66" d="100"/>
          <a:sy n="66" d="100"/>
        </p:scale>
        <p:origin x="-2922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2873A-C8F6-4AEA-9C6B-D6750528E01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C92C3-C2E2-40BB-808F-FB52A89A4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95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128" name="Picture 5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ED61AA7D-018B-426D-957D-FF85F137F4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080-D403-4851-8332-78E8A4A00A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70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3E30-DDD7-40F7-ABD8-3A6D5C94C2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55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504DA-7D3A-49A8-9B4C-2BFB93B2EA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9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6E322-CDA8-4502-854A-57C98DD745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20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9C484-6ACB-477B-9B35-B0655A14FF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26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303F8-3D1C-4B7E-AB6B-9E14EA069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2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92F6E-EB21-4813-87B7-500D1F9915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CBCA2-4F27-4DAE-9B4D-CD1AC2628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57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E94F-709C-41B3-8058-54283FCAC7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59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D156-8228-4690-B913-5F94CD2FC5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8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104" name="Picture 5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0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0AE5E8AD-4C9E-4D26-807B-73ABFFA099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651664" y="2325231"/>
            <a:ext cx="0" cy="883227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-3065882" y="3446884"/>
            <a:ext cx="6588968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86298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Технологическая карта </a:t>
            </a:r>
          </a:p>
          <a:p>
            <a:pPr algn="ctr"/>
            <a:r>
              <a:rPr lang="ru-RU" sz="3200" dirty="0" smtClean="0"/>
              <a:t>урока алгебры в 7 классе по теме</a:t>
            </a:r>
          </a:p>
          <a:p>
            <a:pPr algn="ctr"/>
            <a:r>
              <a:rPr lang="ru-RU" sz="3200" dirty="0" smtClean="0"/>
              <a:t>«Линейная функция и ее график» 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09853"/>
            <a:ext cx="620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казенное общеобразовательное учреждение </a:t>
            </a:r>
          </a:p>
          <a:p>
            <a:pPr algn="ctr"/>
            <a:r>
              <a:rPr lang="ru-RU" dirty="0" smtClean="0"/>
              <a:t>«СОШ № 121 п. Железнодорожный»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5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Разработала учитель математики </a:t>
            </a:r>
            <a:r>
              <a:rPr lang="ru-RU" dirty="0" err="1" smtClean="0"/>
              <a:t>Алинская</a:t>
            </a:r>
            <a:r>
              <a:rPr lang="ru-RU" dirty="0" smtClean="0"/>
              <a:t> Лариса Валентиновна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1" y="3789040"/>
            <a:ext cx="273957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1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591990"/>
            <a:ext cx="2051720" cy="2051720"/>
          </a:xfrm>
          <a:prstGeom prst="rect">
            <a:avLst/>
          </a:prstGeom>
          <a:noFill/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-3054424" y="3435424"/>
            <a:ext cx="6588968" cy="2292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5400000">
            <a:off x="4572000" y="2397968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 l="9375" t="19444" r="52734" b="9027"/>
          <a:stretch>
            <a:fillRect/>
          </a:stretch>
        </p:blipFill>
        <p:spPr bwMode="auto">
          <a:xfrm>
            <a:off x="1071538" y="357166"/>
            <a:ext cx="5643602" cy="599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143768" y="1428736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273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4591990"/>
            <a:ext cx="2051720" cy="2051720"/>
          </a:xfrm>
          <a:prstGeom prst="rect">
            <a:avLst/>
          </a:prstGeom>
          <a:noFill/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-3054424" y="3435424"/>
            <a:ext cx="6588968" cy="2292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5400000">
            <a:off x="4572000" y="2397968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1428736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00042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Домашнее задание представлено на отдельных листах. В подчеркнутые линии </a:t>
            </a:r>
            <a:r>
              <a:rPr lang="ru-RU" sz="2000" dirty="0" smtClean="0"/>
              <a:t>впишите </a:t>
            </a:r>
            <a:r>
              <a:rPr lang="ru-RU" sz="2000" dirty="0" smtClean="0"/>
              <a:t>правильные ответы на вопросы и </a:t>
            </a:r>
            <a:r>
              <a:rPr lang="ru-RU" sz="2000" dirty="0" smtClean="0"/>
              <a:t>сдайте учителю-предметнику.</a:t>
            </a:r>
            <a:endParaRPr lang="ru-RU" sz="2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3177540"/>
          <a:ext cx="6072230" cy="1950720"/>
        </p:xfrm>
        <a:graphic>
          <a:graphicData uri="http://schemas.openxmlformats.org/drawingml/2006/table">
            <a:tbl>
              <a:tblPr/>
              <a:tblGrid>
                <a:gridCol w="6072230"/>
              </a:tblGrid>
              <a:tr h="18945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+mn-lt"/>
                          <a:ea typeface="Calibri"/>
                          <a:cs typeface="Times New Roman"/>
                        </a:rPr>
                        <a:t>Критерии оценивания работы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+mn-lt"/>
                          <a:ea typeface="Calibri"/>
                          <a:cs typeface="Times New Roman"/>
                        </a:rPr>
                        <a:t>28-32 </a:t>
                      </a:r>
                      <a:r>
                        <a:rPr lang="ru-RU" sz="3200" dirty="0">
                          <a:latin typeface="+mn-lt"/>
                          <a:ea typeface="Calibri"/>
                          <a:cs typeface="Times New Roman"/>
                        </a:rPr>
                        <a:t>вопросов – «5»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+mn-lt"/>
                          <a:ea typeface="Calibri"/>
                          <a:cs typeface="Times New Roman"/>
                        </a:rPr>
                        <a:t>23-27 </a:t>
                      </a:r>
                      <a:r>
                        <a:rPr lang="ru-RU" sz="3200" dirty="0">
                          <a:latin typeface="+mn-lt"/>
                          <a:ea typeface="Calibri"/>
                          <a:cs typeface="Times New Roman"/>
                        </a:rPr>
                        <a:t>вопроса – «4»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+mn-lt"/>
                          <a:ea typeface="Calibri"/>
                          <a:cs typeface="Times New Roman"/>
                        </a:rPr>
                        <a:t>18-22 </a:t>
                      </a:r>
                      <a:r>
                        <a:rPr lang="ru-RU" sz="3200" dirty="0">
                          <a:latin typeface="+mn-lt"/>
                          <a:ea typeface="Calibri"/>
                          <a:cs typeface="Times New Roman"/>
                        </a:rPr>
                        <a:t>вопросов – «3»</a:t>
                      </a: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3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goodfon.ru/original/1013x570/7/ab/space-station-kosmos-kora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3119"/>
            <a:ext cx="9144000" cy="54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249289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</a:rPr>
              <a:t>=2х+1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05064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9143999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Напишите  </a:t>
            </a:r>
            <a:r>
              <a:rPr lang="ru-RU" sz="2800" b="1" dirty="0">
                <a:solidFill>
                  <a:schemeClr val="bg1"/>
                </a:solidFill>
              </a:rPr>
              <a:t>функцию движения другой станции, так, чтобы эти корабли не столкнулись</a:t>
            </a:r>
          </a:p>
        </p:txBody>
      </p:sp>
    </p:spTree>
    <p:extLst>
      <p:ext uri="{BB962C8B-B14F-4D97-AF65-F5344CB8AC3E}">
        <p14:creationId xmlns="" xmlns:p14="http://schemas.microsoft.com/office/powerpoint/2010/main" val="44750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3619163"/>
              </p:ext>
            </p:extLst>
          </p:nvPr>
        </p:nvGraphicFramePr>
        <p:xfrm>
          <a:off x="278396" y="624345"/>
          <a:ext cx="7776864" cy="4389120"/>
        </p:xfrm>
        <a:graphic>
          <a:graphicData uri="http://schemas.openxmlformats.org/drawingml/2006/table">
            <a:tbl>
              <a:tblPr/>
              <a:tblGrid>
                <a:gridCol w="3728084"/>
                <a:gridCol w="4048780"/>
              </a:tblGrid>
              <a:tr h="403244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На уроке я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работал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</a:t>
                      </a:r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 Своей работой на уроке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я</a:t>
                      </a:r>
                    </a:p>
                    <a:p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3. Урок для меня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показался</a:t>
                      </a:r>
                    </a:p>
                    <a:p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4. За урок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я</a:t>
                      </a:r>
                    </a:p>
                    <a:p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5. Мое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настроение</a:t>
                      </a:r>
                    </a:p>
                    <a:p>
                      <a:endParaRPr lang="ru-RU" b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endParaRPr lang="ru-RU" b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 Материал урока мне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был</a:t>
                      </a:r>
                    </a:p>
                    <a:p>
                      <a:endParaRPr lang="ru-RU" b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7. Домашнее задание мне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кажется                              </a:t>
                      </a:r>
                      <a:endParaRPr lang="ru-RU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активно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пассивно</a:t>
                      </a:r>
                    </a:p>
                    <a:p>
                      <a:endParaRPr lang="ru-RU" b="1" dirty="0">
                        <a:effectLst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доволен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не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доволен</a:t>
                      </a:r>
                    </a:p>
                    <a:p>
                      <a:endParaRPr lang="ru-RU" b="1" dirty="0">
                        <a:effectLst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коротким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длинным</a:t>
                      </a:r>
                    </a:p>
                    <a:p>
                      <a:endParaRPr lang="ru-RU" b="1" dirty="0">
                        <a:effectLst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не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effectLst/>
                        </a:rPr>
                        <a:t>устал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устал</a:t>
                      </a:r>
                    </a:p>
                    <a:p>
                      <a:endParaRPr lang="ru-RU" b="1" dirty="0">
                        <a:effectLst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стало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effectLst/>
                        </a:rPr>
                        <a:t>лучше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стало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хуже</a:t>
                      </a:r>
                    </a:p>
                    <a:p>
                      <a:endParaRPr lang="ru-RU" b="1" dirty="0">
                        <a:effectLst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понятен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не понятен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полезен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бесполезен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интересен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скучен</a:t>
                      </a:r>
                    </a:p>
                    <a:p>
                      <a:r>
                        <a:rPr lang="ru-RU" b="1" dirty="0" smtClean="0">
                          <a:effectLst/>
                        </a:rPr>
                        <a:t>                               </a:t>
                      </a:r>
                      <a:endParaRPr lang="ru-RU" b="1" dirty="0">
                        <a:effectLst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легким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трудным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интересным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>
                          <a:effectLst/>
                        </a:rPr>
                        <a:t>/ </a:t>
                      </a:r>
                      <a:r>
                        <a:rPr lang="ru-RU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неинтересным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55" y="140505"/>
            <a:ext cx="2069976" cy="3048000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rot="5400000" flipH="1">
            <a:off x="-3106764" y="3431215"/>
            <a:ext cx="6629167" cy="2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5400000" flipV="1">
            <a:off x="4477076" y="2497328"/>
            <a:ext cx="0" cy="849694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477072" y="-4131842"/>
            <a:ext cx="0" cy="8496946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урок!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4183009" cy="3408378"/>
          </a:xfrm>
          <a:prstGeom prst="rect">
            <a:avLst/>
          </a:prstGeom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rot="5400000" flipH="1">
            <a:off x="-3106764" y="3431215"/>
            <a:ext cx="6629167" cy="2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5400000" flipH="1" flipV="1">
            <a:off x="4424930" y="2485759"/>
            <a:ext cx="26036" cy="846025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5400000">
            <a:off x="4487030" y="-4149501"/>
            <a:ext cx="2" cy="8532261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60661eab60fcc954666b9fa2cb06a2e7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1938"/>
            <a:ext cx="1574453" cy="1574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server.modus2.ru/images/42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13" y="674289"/>
            <a:ext cx="1224136" cy="1547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labirint.ru/images/news/5770_128326013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1938"/>
            <a:ext cx="1666875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hool16.ucoz.com/images/4jun12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27" y="2564904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lfamed-tmn.ru/userimg/unitPic398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44" t="4567" r="22683" b="4719"/>
          <a:stretch/>
        </p:blipFill>
        <p:spPr bwMode="auto">
          <a:xfrm>
            <a:off x="178876" y="2312876"/>
            <a:ext cx="3627404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3372" y="428604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Проверка готовности к уроку</a:t>
            </a:r>
            <a:endParaRPr lang="ru-RU" sz="3200" dirty="0"/>
          </a:p>
        </p:txBody>
      </p:sp>
      <p:pic>
        <p:nvPicPr>
          <p:cNvPr id="1036" name="Picture 12" descr="https://im2-tub-ru.yandex.net/i?id=fc3e1515aafe1a417dbd789c052f4176&amp;n=33&amp;h=190&amp;w=1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99" y="540026"/>
            <a:ext cx="1239941" cy="1481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ll Users\Документы\Мои рисунки\Образцы рисунков\3LCCAL3VWXVCAR01R14CAJKKEKDCA9G7WIFCA9G0LL8CAHXM5S7CAJ4CQ01CAATPEOJCALZBEMYCAB90X5HCA9SGP0JCA3J21JGCA2JOKWVCASJTJ29CAKEGE54CATC0ZUACAR0HD83CAU4RQXFCA3F8E4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1169"/>
            <a:ext cx="2520280" cy="1628800"/>
          </a:xfrm>
          <a:prstGeom prst="rect">
            <a:avLst/>
          </a:prstGeom>
          <a:noFill/>
        </p:spPr>
      </p:pic>
      <p:pic>
        <p:nvPicPr>
          <p:cNvPr id="11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8304" y="4653136"/>
            <a:ext cx="1994348" cy="1994348"/>
          </a:xfrm>
          <a:prstGeom prst="rect">
            <a:avLst/>
          </a:prstGeom>
          <a:noFill/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rot="5400000">
            <a:off x="4450904" y="-417714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rot="5400000">
            <a:off x="4450904" y="2433972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5400000" flipH="1" flipV="1">
            <a:off x="-3198054" y="3471812"/>
            <a:ext cx="6611117" cy="1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6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720725" cy="682625"/>
          </a:xfrm>
          <a:prstGeom prst="actionButtonBeginning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4995528"/>
            <a:ext cx="2051720" cy="2051720"/>
          </a:xfrm>
          <a:prstGeom prst="rect">
            <a:avLst/>
          </a:prstGeom>
          <a:noFill/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 rot="5400000">
            <a:off x="4572000" y="-41529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5400000" flipH="1" flipV="1">
            <a:off x="-3020742" y="3380580"/>
            <a:ext cx="6380162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rot="5400000">
            <a:off x="5125558" y="2360613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28604"/>
            <a:ext cx="7215238" cy="450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Загадка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Что самое быстрое, но и самое медленное,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Самое большое, но и самое маленькое,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Самое продолжительное, но и самое короткое,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Самое дорогое, но и дешево ценимое нами?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19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251520" y="620688"/>
            <a:ext cx="3456979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6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20725" cy="647700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Разминка. Игра «Выбери верное»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44260" y="5273780"/>
            <a:ext cx="1584220" cy="1584220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rot="5400000">
            <a:off x="4450904" y="-417714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5400000" flipH="1" flipV="1">
            <a:off x="-3197379" y="3436486"/>
            <a:ext cx="6609765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5400000">
            <a:off x="4450903" y="2397969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/>
          <a:srcRect l="9766" t="30556" r="52734" b="40972"/>
          <a:stretch>
            <a:fillRect/>
          </a:stretch>
        </p:blipFill>
        <p:spPr bwMode="auto">
          <a:xfrm>
            <a:off x="571471" y="1357298"/>
            <a:ext cx="70253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785786" y="46434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6715140" y="214290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68910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56176" y="4571034"/>
            <a:ext cx="2051720" cy="2051720"/>
          </a:xfrm>
          <a:prstGeom prst="rect">
            <a:avLst/>
          </a:prstGeom>
          <a:noFill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450904" y="-417714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>
            <a:off x="4450904" y="243547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-3198806" y="3472565"/>
            <a:ext cx="661262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857232"/>
            <a:ext cx="6429420" cy="378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План урока</a:t>
            </a:r>
          </a:p>
          <a:p>
            <a:pPr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Повторить теоретический материал.</a:t>
            </a:r>
          </a:p>
          <a:p>
            <a:pPr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Решение практических задач.</a:t>
            </a:r>
          </a:p>
          <a:p>
            <a:pPr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Физкультминутка.</a:t>
            </a:r>
          </a:p>
          <a:p>
            <a:pPr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Подведение итогов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56176" y="4571034"/>
            <a:ext cx="2051720" cy="2051720"/>
          </a:xfrm>
          <a:prstGeom prst="rect">
            <a:avLst/>
          </a:prstGeom>
          <a:noFill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450904" y="-417714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>
            <a:off x="4450904" y="243547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-3198806" y="3472565"/>
            <a:ext cx="661262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9766" t="42361" r="53125" b="12500"/>
          <a:stretch>
            <a:fillRect/>
          </a:stretch>
        </p:blipFill>
        <p:spPr bwMode="auto">
          <a:xfrm>
            <a:off x="428596" y="357166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357826"/>
          <a:ext cx="5786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96"/>
                <a:gridCol w="1157296"/>
                <a:gridCol w="1157296"/>
                <a:gridCol w="1157296"/>
                <a:gridCol w="1157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kx+b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прямая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K1≠k2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768" y="428604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134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56176" y="4571034"/>
            <a:ext cx="2051720" cy="2051720"/>
          </a:xfrm>
          <a:prstGeom prst="rect">
            <a:avLst/>
          </a:prstGeom>
          <a:noFill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450904" y="-417714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>
            <a:off x="4450904" y="243547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-3198806" y="3472565"/>
            <a:ext cx="661262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51953" t="18750" r="10937" b="50694"/>
          <a:stretch>
            <a:fillRect/>
          </a:stretch>
        </p:blipFill>
        <p:spPr bwMode="auto">
          <a:xfrm>
            <a:off x="357157" y="428604"/>
            <a:ext cx="74035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3108" y="2214554"/>
          <a:ext cx="5786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96"/>
                <a:gridCol w="1157296"/>
                <a:gridCol w="1157296"/>
                <a:gridCol w="1157296"/>
                <a:gridCol w="1157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 l="51953" t="49306" r="10937" b="38888"/>
          <a:stretch>
            <a:fillRect/>
          </a:stretch>
        </p:blipFill>
        <p:spPr bwMode="auto">
          <a:xfrm>
            <a:off x="357158" y="3929066"/>
            <a:ext cx="628654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5286388"/>
          <a:ext cx="328614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83"/>
                <a:gridCol w="1095383"/>
                <a:gridCol w="10953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29058" y="4357694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134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2346207" y="404664"/>
            <a:ext cx="0" cy="6076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2299" y="4177889"/>
            <a:ext cx="6408712" cy="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3687" y="4046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4286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00245" y="40957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84093" y="4177889"/>
            <a:ext cx="0" cy="7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4052" y="42524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95337" y="3643314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663300"/>
                </a:solidFill>
              </a:rPr>
              <a:t>.</a:t>
            </a:r>
            <a:r>
              <a:rPr lang="en-US" dirty="0" smtClean="0">
                <a:solidFill>
                  <a:srgbClr val="663300"/>
                </a:solidFill>
              </a:rPr>
              <a:t>x=-4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95500" y="275272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663300"/>
                </a:solidFill>
              </a:rPr>
              <a:t>.</a:t>
            </a:r>
            <a:r>
              <a:rPr lang="ru-RU" dirty="0" smtClean="0">
                <a:solidFill>
                  <a:srgbClr val="663300"/>
                </a:solidFill>
              </a:rPr>
              <a:t>В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81129" y="3897404"/>
            <a:ext cx="3385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srgbClr val="663300"/>
                </a:solidFill>
              </a:rPr>
              <a:t>.</a:t>
            </a:r>
          </a:p>
          <a:p>
            <a:pPr lvl="0"/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7342" y="44910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28794" y="45005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(-2;</a:t>
            </a:r>
            <a:r>
              <a:rPr lang="en-US" dirty="0" smtClean="0"/>
              <a:t>-1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205021" y="2128828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dirty="0" smtClean="0">
                <a:solidFill>
                  <a:srgbClr val="663300"/>
                </a:solidFill>
              </a:rPr>
              <a:t>.</a:t>
            </a:r>
            <a:r>
              <a:rPr lang="en-US" dirty="0" smtClean="0">
                <a:solidFill>
                  <a:srgbClr val="663300"/>
                </a:solidFill>
              </a:rPr>
              <a:t>y=5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662" y="4643446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.</a:t>
            </a:r>
            <a:endParaRPr lang="ru-RU" sz="8800" dirty="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rot="5400000">
            <a:off x="4450904" y="-4177145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>
            <a:off x="4450904" y="2325958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rot="5400000" flipH="1">
            <a:off x="-3144049" y="3417805"/>
            <a:ext cx="6503105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51953" t="47917" r="10547" b="32639"/>
          <a:stretch>
            <a:fillRect/>
          </a:stretch>
        </p:blipFill>
        <p:spPr bwMode="auto">
          <a:xfrm>
            <a:off x="2643174" y="285728"/>
            <a:ext cx="6500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619652" y="4202676"/>
            <a:ext cx="45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200677" y="4297926"/>
            <a:ext cx="45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07125" y="3321843"/>
            <a:ext cx="3571900" cy="17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57290" y="307181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y=2x+3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462132" y="1625260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.</a:t>
            </a:r>
            <a:endParaRPr lang="ru-RU" sz="8800" dirty="0"/>
          </a:p>
        </p:txBody>
      </p:sp>
      <p:pic>
        <p:nvPicPr>
          <p:cNvPr id="42" name="Picture 5" descr="0d7bfbb42edcbbc148491e5164e3ef67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786322"/>
            <a:ext cx="2286016" cy="174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500694" y="2428868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0941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48264" y="4842157"/>
            <a:ext cx="1994348" cy="1994348"/>
          </a:xfrm>
          <a:prstGeom prst="rect">
            <a:avLst/>
          </a:prstGeom>
          <a:noFill/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rot="5400000" flipH="1" flipV="1">
            <a:off x="-3065882" y="3446884"/>
            <a:ext cx="6588968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rot="5400000" flipH="1" flipV="1">
            <a:off x="4452529" y="2517441"/>
            <a:ext cx="0" cy="844785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5400000" flipH="1">
            <a:off x="4452529" y="-4071527"/>
            <a:ext cx="0" cy="844785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34468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Times New Roman"/>
              </a:rPr>
              <a:t>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3184525"/>
            <a:ext cx="4508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 l="9766" t="50000" r="52734" b="30555"/>
          <a:stretch>
            <a:fillRect/>
          </a:stretch>
        </p:blipFill>
        <p:spPr bwMode="auto">
          <a:xfrm>
            <a:off x="500034" y="357166"/>
            <a:ext cx="68580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857752" y="1785926"/>
          <a:ext cx="24288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28596" y="2732972"/>
            <a:ext cx="77768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Физкультминутка «Найди пару»</a:t>
            </a:r>
          </a:p>
          <a:p>
            <a:r>
              <a:rPr lang="ru-RU" b="1" dirty="0" smtClean="0"/>
              <a:t>Сейчас вы увидите пары формул, задающие графики линейных функций. Если графики параллельны, то руки вверх. Если пересекаются, то скрещиваем руки перед собой. Исходное положение: руки вытянуты перед собой.</a:t>
            </a:r>
          </a:p>
          <a:p>
            <a:r>
              <a:rPr lang="ru-RU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Пары функций:  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5" t="21603" r="2065" b="22841"/>
          <a:stretch/>
        </p:blipFill>
        <p:spPr bwMode="auto">
          <a:xfrm>
            <a:off x="765058" y="5715108"/>
            <a:ext cx="1540066" cy="83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57158" y="2071678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7846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Тетрадь в клетку»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365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оформления «Тетрадь в клетку»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урок!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100</cp:revision>
  <dcterms:created xsi:type="dcterms:W3CDTF">2015-10-08T01:41:02Z</dcterms:created>
  <dcterms:modified xsi:type="dcterms:W3CDTF">2018-12-05T13:30:04Z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TC010690641049</vt:lpwstr>
  </property>
</Properties>
</file>